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44" autoAdjust="0"/>
  </p:normalViewPr>
  <p:slideViewPr>
    <p:cSldViewPr snapToGrid="0">
      <p:cViewPr varScale="1">
        <p:scale>
          <a:sx n="100" d="100"/>
          <a:sy n="100" d="100"/>
        </p:scale>
        <p:origin x="9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8267A-2C6D-466E-ACEE-10D3304D7876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37E5A-545D-4729-9235-FDA360F49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bi se </a:t>
            </a:r>
            <a:r>
              <a:rPr lang="en-US" dirty="0" err="1"/>
              <a:t>našao</a:t>
            </a:r>
            <a:r>
              <a:rPr lang="en-US" dirty="0"/>
              <a:t> </a:t>
            </a:r>
            <a:r>
              <a:rPr lang="en-US" dirty="0" err="1"/>
              <a:t>prag</a:t>
            </a:r>
            <a:r>
              <a:rPr lang="en-US" dirty="0"/>
              <a:t> šta je dovoljno </a:t>
            </a:r>
            <a:r>
              <a:rPr lang="en-US" dirty="0" err="1"/>
              <a:t>velik</a:t>
            </a:r>
            <a:r>
              <a:rPr lang="en-US" dirty="0"/>
              <a:t> </a:t>
            </a:r>
            <a:r>
              <a:rPr lang="en-US" dirty="0" err="1"/>
              <a:t>izvod</a:t>
            </a:r>
            <a:r>
              <a:rPr lang="en-US" dirty="0"/>
              <a:t> – Otsu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37E5A-545D-4729-9235-FDA360F49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6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Unsharp masking – </a:t>
            </a:r>
            <a:r>
              <a:rPr lang="en-US" dirty="0" err="1"/>
              <a:t>pojačavanje</a:t>
            </a:r>
            <a:r>
              <a:rPr lang="en-US" dirty="0"/>
              <a:t> </a:t>
            </a:r>
            <a:r>
              <a:rPr lang="en-US" dirty="0" err="1"/>
              <a:t>ivica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37E5A-545D-4729-9235-FDA360F49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ECD7-4F83-4568-B50D-3ABB25620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DF96F-24E7-44CC-8831-A5504DB15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DCAF-AE8A-418B-B32E-D647C914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38C5-166A-4A54-83A7-C6D518F1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A4360-8BC6-42D4-AFDE-5878A450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77F5-ECDE-406D-90D4-B04DD9B5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ECE90-5878-40B0-A046-A39AF774E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E519A-0A16-47AB-87EA-5B312747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B5FA7-4DC1-46DF-BC04-57434F3D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A1DB-40B6-41F8-AD2C-E8AB3C29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A501A1-C581-43B0-A3BD-45A88E683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1BCCA-9881-4E38-BE46-E475503C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942CA-D430-4254-B70A-EC9A8F80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70B3-C871-453D-821A-24D66E0A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99DF-EEF7-41F2-A290-4158CE1F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41C6-3F46-4914-B31A-45CE088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9D1B-739F-46C8-BBCF-B255F5516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3C35D-25A3-4ECE-A3BF-3612578E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C3BC1-BEA2-41C2-94F9-FCE32002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CD393-D127-4356-B2AA-4647C2D8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1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26F-7C57-4B08-A86C-14D159EB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61749-2FAC-4EC2-A26D-F16726014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2313-033D-4E05-8CB5-720389A6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5D0D-00D3-4661-9C6D-21BA2780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08F8A-4A43-44EC-8339-E2ED6BE8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9CA9-00ED-4FAE-AAAE-1D1BD750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863-4C2D-409A-AD38-2BFF5221A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863CA-A7BD-4EAA-8D46-A3794D0D5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6FDC7-4001-43CC-A8C6-368F30AC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F02C9-C926-4AF3-BF59-8A3BE0F3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6891F-D985-489D-A456-D7B8E4A2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238C-99DC-4630-9C4A-DC184BA2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77EA8-1444-44DF-8BCD-4258C51C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1D98D-A481-4444-99C8-D493804BF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D9F81-2A08-42FB-9905-8431411C1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3674B-54D6-4EE4-BBFC-34131E773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8CEA8-DE2B-48C0-AC33-A9C03AD4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7AA74-26B6-49A6-B859-9F2C0311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0AFB4-5C6B-4348-8ABB-3A8D3CD1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F8B1-D3BA-4F7C-8F58-D864EF3C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E4376-DD20-439D-95F6-261389C2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8A024-5FB7-4723-87BB-AB54AB0B0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BD927-7B47-4297-980E-EC9D54AB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6211D-05E4-4C6B-993A-FE63AF89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EFDC-59E3-4569-B5ED-4BB9D783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C796D-19A8-4F96-A069-2E349A56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EF5E-1954-4FBC-812D-6300061B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AF21-A63D-4DAD-B89A-C76535F5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807B2-73B2-4CE8-9CF1-BD96DBFF7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38767-6C53-4DFB-A2A2-CA82FB62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76213-29C6-4641-9977-86622FCF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A1F08-5420-4CFF-B88C-9AC2CD68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8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3C47-C033-428D-9BAA-D155400A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04B8F-C60C-49AB-B165-FA5E5A0B8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1EDA0-D4CB-46ED-9E46-F43362353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F7092-DDA5-42DA-870F-CEDB52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BD906-33EF-4C96-90F0-9C47F6D1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D1B2F-10B8-4FD8-84AA-1D131234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EF6B1-82E8-474C-8EB6-1BA07F55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A30FC-1127-403E-89D0-68009B794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A0F3-9E33-4A38-ACFC-83D3EFC9D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65F2-3AD7-48FE-95BD-C20FC3B90DD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01E9-E93F-4967-8988-646CDB2D2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A54F5-B770-444B-90FC-A0230AF3E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7DBC-8CCC-4807-A93F-1300404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821" y="619023"/>
            <a:ext cx="9144000" cy="2387600"/>
          </a:xfrm>
        </p:spPr>
        <p:txBody>
          <a:bodyPr/>
          <a:lstStyle/>
          <a:p>
            <a:r>
              <a:rPr lang="en-US" dirty="0" err="1"/>
              <a:t>Otkrivanje</a:t>
            </a:r>
            <a:r>
              <a:rPr lang="en-US" dirty="0"/>
              <a:t> </a:t>
            </a:r>
            <a:r>
              <a:rPr lang="en-US" dirty="0" err="1"/>
              <a:t>prisustva</a:t>
            </a:r>
            <a:r>
              <a:rPr lang="en-US" dirty="0"/>
              <a:t> </a:t>
            </a:r>
            <a:r>
              <a:rPr lang="en-US" dirty="0" err="1"/>
              <a:t>implanta</a:t>
            </a:r>
            <a:r>
              <a:rPr lang="en-US" dirty="0"/>
              <a:t> u </a:t>
            </a:r>
            <a:r>
              <a:rPr lang="en-US" dirty="0" err="1"/>
              <a:t>rendgenskim</a:t>
            </a:r>
            <a:r>
              <a:rPr lang="en-US" dirty="0"/>
              <a:t> </a:t>
            </a:r>
            <a:r>
              <a:rPr lang="en-US" dirty="0" err="1"/>
              <a:t>snimcima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92BBA-499C-4560-B920-5189A75AF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8873" y="5202238"/>
            <a:ext cx="4323127" cy="1655762"/>
          </a:xfrm>
        </p:spPr>
        <p:txBody>
          <a:bodyPr/>
          <a:lstStyle/>
          <a:p>
            <a:r>
              <a:rPr lang="en-US" dirty="0" err="1"/>
              <a:t>Projekat</a:t>
            </a:r>
            <a:r>
              <a:rPr lang="en-US" dirty="0"/>
              <a:t> 23 – N12</a:t>
            </a:r>
          </a:p>
          <a:p>
            <a:r>
              <a:rPr lang="en-US" sz="1800" dirty="0"/>
              <a:t>Marija </a:t>
            </a:r>
            <a:r>
              <a:rPr lang="en-US" sz="1800" dirty="0" err="1"/>
              <a:t>Vejin</a:t>
            </a:r>
            <a:r>
              <a:rPr lang="en-US" sz="1800" dirty="0"/>
              <a:t> BI 28/2019</a:t>
            </a:r>
          </a:p>
          <a:p>
            <a:r>
              <a:rPr lang="en-US" sz="1800" dirty="0"/>
              <a:t>Miroslav Đoćoš BI 55/2019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450105"/>
                  </p:ext>
                </p:extLst>
              </p:nvPr>
            </p:nvGraphicFramePr>
            <p:xfrm rot="2880111">
              <a:off x="7404870" y="1512080"/>
              <a:ext cx="1476086" cy="5132971"/>
            </p:xfrm>
            <a:graphic>
              <a:graphicData uri="http://schemas.microsoft.com/office/drawing/2017/model3d">
                <am3d:model3d r:embed="rId2">
                  <am3d:spPr>
                    <a:xfrm rot="2880111">
                      <a:off x="0" y="0"/>
                      <a:ext cx="1476086" cy="5132971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71446" ay="471539" az="-106988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880111">
                <a:off x="7404870" y="1512080"/>
                <a:ext cx="1476086" cy="5132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07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730115"/>
                  </p:ext>
                </p:extLst>
              </p:nvPr>
            </p:nvGraphicFramePr>
            <p:xfrm>
              <a:off x="10603578" y="505481"/>
              <a:ext cx="1152300" cy="53234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300" cy="5323438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589" ay="-3570844" az="-9364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3578" y="505481"/>
                <a:ext cx="1152300" cy="532343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3143741" y="3401736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06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03577" y="553097"/>
              <a:ext cx="1152301" cy="52282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301" cy="5228205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609649" ay="-1985071" az="-3352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3577" y="553097"/>
                <a:ext cx="1152301" cy="522820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1038104" y="3211242"/>
            <a:ext cx="2334270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440C1-258A-4F5B-BBF3-5306473DA7C8}"/>
              </a:ext>
            </a:extLst>
          </p:cNvPr>
          <p:cNvSpPr txBox="1"/>
          <p:nvPr/>
        </p:nvSpPr>
        <p:spPr>
          <a:xfrm>
            <a:off x="5595304" y="3893764"/>
            <a:ext cx="473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iznad</a:t>
            </a:r>
            <a:r>
              <a:rPr lang="en-US" dirty="0"/>
              <a:t> 60%, </a:t>
            </a:r>
            <a:r>
              <a:rPr lang="en-US" dirty="0" err="1"/>
              <a:t>izračunati</a:t>
            </a:r>
            <a:r>
              <a:rPr lang="en-US" dirty="0"/>
              <a:t> </a:t>
            </a:r>
            <a:r>
              <a:rPr lang="en-US" dirty="0" err="1"/>
              <a:t>preciznost</a:t>
            </a:r>
            <a:endParaRPr lang="en-US" dirty="0"/>
          </a:p>
          <a:p>
            <a:endParaRPr lang="en-US" dirty="0"/>
          </a:p>
          <a:p>
            <a:r>
              <a:rPr lang="en-US" dirty="0"/>
              <a:t>	- U </a:t>
            </a:r>
            <a:r>
              <a:rPr lang="en-US" dirty="0" err="1"/>
              <a:t>suprotnom</a:t>
            </a:r>
            <a:r>
              <a:rPr lang="en-US" dirty="0"/>
              <a:t>, </a:t>
            </a:r>
            <a:r>
              <a:rPr lang="en-US" dirty="0" err="1"/>
              <a:t>pomnoži</a:t>
            </a:r>
            <a:r>
              <a:rPr lang="en-US" dirty="0"/>
              <a:t>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0.5</a:t>
            </a:r>
          </a:p>
        </p:txBody>
      </p:sp>
    </p:spTree>
    <p:extLst>
      <p:ext uri="{BB962C8B-B14F-4D97-AF65-F5344CB8AC3E}">
        <p14:creationId xmlns:p14="http://schemas.microsoft.com/office/powerpoint/2010/main" val="21813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502880"/>
                  </p:ext>
                </p:extLst>
              </p:nvPr>
            </p:nvGraphicFramePr>
            <p:xfrm>
              <a:off x="10594054" y="534052"/>
              <a:ext cx="1171345" cy="52662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1345" cy="5266293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752292" ay="732644" az="1615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94054" y="534052"/>
                <a:ext cx="1171345" cy="526629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1533054" y="3597136"/>
            <a:ext cx="2669830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440C1-258A-4F5B-BBF3-5306473DA7C8}"/>
              </a:ext>
            </a:extLst>
          </p:cNvPr>
          <p:cNvSpPr txBox="1"/>
          <p:nvPr/>
        </p:nvSpPr>
        <p:spPr>
          <a:xfrm>
            <a:off x="5033241" y="3198659"/>
            <a:ext cx="5214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Čitav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 </a:t>
            </a:r>
            <a:r>
              <a:rPr lang="en-US" dirty="0" err="1"/>
              <a:t>prethodno</a:t>
            </a:r>
            <a:r>
              <a:rPr lang="en-US" dirty="0"/>
              <a:t> </a:t>
            </a:r>
            <a:r>
              <a:rPr lang="en-US" dirty="0" err="1"/>
              <a:t>opisan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7 </a:t>
            </a:r>
          </a:p>
          <a:p>
            <a:r>
              <a:rPr lang="en-US" dirty="0" err="1"/>
              <a:t>glavnih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, pa tako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jedinka</a:t>
            </a:r>
            <a:r>
              <a:rPr lang="en-US" dirty="0"/>
              <a:t> </a:t>
            </a:r>
            <a:r>
              <a:rPr lang="en-US" dirty="0" err="1"/>
              <a:t>formirana</a:t>
            </a:r>
            <a:r>
              <a:rPr lang="en-US" dirty="0"/>
              <a:t> </a:t>
            </a:r>
            <a:r>
              <a:rPr lang="en-US" dirty="0" err="1"/>
              <a:t>kao</a:t>
            </a:r>
            <a:endParaRPr lang="en-US" dirty="0"/>
          </a:p>
          <a:p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parametera</a:t>
            </a:r>
            <a:r>
              <a:rPr lang="en-US" dirty="0"/>
              <a:t> </a:t>
            </a:r>
            <a:r>
              <a:rPr lang="en-US" dirty="0" err="1"/>
              <a:t>celog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.</a:t>
            </a:r>
          </a:p>
          <a:p>
            <a:r>
              <a:rPr lang="en-US" dirty="0"/>
              <a:t>U </a:t>
            </a:r>
            <a:r>
              <a:rPr lang="en-US" dirty="0" err="1"/>
              <a:t>svkaoj</a:t>
            </a:r>
            <a:r>
              <a:rPr lang="en-US" dirty="0"/>
              <a:t> od </a:t>
            </a:r>
            <a:r>
              <a:rPr lang="en-US" dirty="0" err="1"/>
              <a:t>generacija</a:t>
            </a:r>
            <a:r>
              <a:rPr lang="en-US" dirty="0"/>
              <a:t> se </a:t>
            </a:r>
            <a:r>
              <a:rPr lang="en-US" dirty="0" err="1"/>
              <a:t>testira</a:t>
            </a:r>
            <a:r>
              <a:rPr lang="en-US" dirty="0"/>
              <a:t> 30 </a:t>
            </a:r>
            <a:r>
              <a:rPr lang="en-US" dirty="0" err="1"/>
              <a:t>jedinki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9A0E3-7B29-4E33-A14F-1DD35F13E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70" y="5036363"/>
            <a:ext cx="5014519" cy="1322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717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33227"/>
                  </p:ext>
                </p:extLst>
              </p:nvPr>
            </p:nvGraphicFramePr>
            <p:xfrm>
              <a:off x="10859499" y="536943"/>
              <a:ext cx="1133253" cy="5323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33253" cy="5323429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041" ay="2252156" az="6254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9499" y="536943"/>
                <a:ext cx="1133253" cy="532342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1980019" y="3983087"/>
            <a:ext cx="1919960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5763237" y="3783435"/>
            <a:ext cx="4780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Jedinke</a:t>
            </a:r>
            <a:r>
              <a:rPr lang="en-US" dirty="0"/>
              <a:t> se </a:t>
            </a:r>
            <a:r>
              <a:rPr lang="en-US" dirty="0" err="1"/>
              <a:t>rangiraju</a:t>
            </a:r>
            <a:r>
              <a:rPr lang="en-US" dirty="0"/>
              <a:t> tako da je </a:t>
            </a:r>
            <a:r>
              <a:rPr lang="en-US" dirty="0" err="1"/>
              <a:t>jedinka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</a:p>
          <a:p>
            <a:r>
              <a:rPr lang="en-US" dirty="0" err="1"/>
              <a:t>najvećom</a:t>
            </a:r>
            <a:r>
              <a:rPr lang="en-US" dirty="0"/>
              <a:t> </a:t>
            </a:r>
            <a:r>
              <a:rPr lang="en-US" dirty="0" err="1"/>
              <a:t>preciznošču</a:t>
            </a:r>
            <a:r>
              <a:rPr lang="en-US" dirty="0"/>
              <a:t> </a:t>
            </a:r>
            <a:r>
              <a:rPr lang="en-US" dirty="0" err="1"/>
              <a:t>postavljena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prvo</a:t>
            </a:r>
            <a:r>
              <a:rPr lang="en-US" dirty="0"/>
              <a:t> mesto</a:t>
            </a:r>
          </a:p>
          <a:p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čega</a:t>
            </a:r>
            <a:r>
              <a:rPr lang="en-US" dirty="0"/>
              <a:t> ide </a:t>
            </a:r>
            <a:r>
              <a:rPr lang="en-US" dirty="0" err="1"/>
              <a:t>silazni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jedinki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manjom</a:t>
            </a:r>
            <a:endParaRPr lang="en-US" dirty="0"/>
          </a:p>
          <a:p>
            <a:r>
              <a:rPr lang="en-US" dirty="0" err="1"/>
              <a:t>preciznošću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9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0786560"/>
                  </p:ext>
                </p:extLst>
              </p:nvPr>
            </p:nvGraphicFramePr>
            <p:xfrm>
              <a:off x="10779369" y="665132"/>
              <a:ext cx="1152298" cy="52683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298" cy="5268384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922495" ay="3328348" az="16366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9369" y="665132"/>
                <a:ext cx="1152298" cy="526838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2464703" y="4326904"/>
            <a:ext cx="1494901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5763237" y="3783435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Upotrebljena</a:t>
            </a:r>
            <a:r>
              <a:rPr lang="en-US" dirty="0"/>
              <a:t> je </a:t>
            </a:r>
            <a:r>
              <a:rPr lang="en-US" dirty="0" err="1"/>
              <a:t>rulet</a:t>
            </a:r>
            <a:r>
              <a:rPr lang="en-US" dirty="0"/>
              <a:t> </a:t>
            </a:r>
            <a:r>
              <a:rPr lang="en-US" dirty="0" err="1"/>
              <a:t>selekcija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3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26027"/>
                  </p:ext>
                </p:extLst>
              </p:nvPr>
            </p:nvGraphicFramePr>
            <p:xfrm>
              <a:off x="10760322" y="698752"/>
              <a:ext cx="1190391" cy="5201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90391" cy="5201143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6539470" ay="4159669" az="66117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0322" y="698752"/>
                <a:ext cx="1190391" cy="520114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2917709" y="4722153"/>
            <a:ext cx="1637513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5147415" y="3598877"/>
            <a:ext cx="5348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Ukrštanje</a:t>
            </a:r>
            <a:r>
              <a:rPr lang="en-US" dirty="0"/>
              <a:t> je </a:t>
            </a:r>
            <a:r>
              <a:rPr lang="en-US" dirty="0" err="1"/>
              <a:t>izvršeno</a:t>
            </a:r>
            <a:r>
              <a:rPr lang="en-US" dirty="0"/>
              <a:t> </a:t>
            </a:r>
            <a:r>
              <a:rPr lang="en-US" dirty="0" err="1"/>
              <a:t>kombinacijom</a:t>
            </a:r>
            <a:r>
              <a:rPr lang="en-US" dirty="0"/>
              <a:t> </a:t>
            </a:r>
            <a:r>
              <a:rPr lang="en-US" dirty="0" err="1"/>
              <a:t>istog</a:t>
            </a:r>
            <a:r>
              <a:rPr lang="en-US" dirty="0"/>
              <a:t> </a:t>
            </a:r>
            <a:r>
              <a:rPr lang="en-US" dirty="0" err="1"/>
              <a:t>parametra</a:t>
            </a:r>
            <a:r>
              <a:rPr lang="en-US" dirty="0"/>
              <a:t> </a:t>
            </a:r>
          </a:p>
          <a:p>
            <a:r>
              <a:rPr lang="en-US" dirty="0"/>
              <a:t>od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roditelja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čemu </a:t>
            </a:r>
            <a:r>
              <a:rPr lang="en-US" dirty="0" err="1"/>
              <a:t>odnos</a:t>
            </a:r>
            <a:r>
              <a:rPr lang="en-US" dirty="0"/>
              <a:t> je </a:t>
            </a:r>
            <a:r>
              <a:rPr lang="en-US" dirty="0" err="1"/>
              <a:t>određen</a:t>
            </a:r>
            <a:r>
              <a:rPr lang="en-US" dirty="0"/>
              <a:t> </a:t>
            </a:r>
            <a:r>
              <a:rPr lang="en-US" dirty="0" err="1"/>
              <a:t>pomoću</a:t>
            </a:r>
            <a:endParaRPr lang="en-US" dirty="0"/>
          </a:p>
          <a:p>
            <a:r>
              <a:rPr lang="en-US" dirty="0"/>
              <a:t>random </a:t>
            </a:r>
            <a:r>
              <a:rPr lang="en-US" dirty="0" err="1"/>
              <a:t>broja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26B0C-DB4B-4CF9-9874-5C431E923846}"/>
              </a:ext>
            </a:extLst>
          </p:cNvPr>
          <p:cNvSpPr txBox="1"/>
          <p:nvPr/>
        </p:nvSpPr>
        <p:spPr>
          <a:xfrm>
            <a:off x="6496050" y="5376675"/>
            <a:ext cx="34290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X = R1 * r + R2 * (1 - r)</a:t>
            </a:r>
          </a:p>
        </p:txBody>
      </p:sp>
    </p:spTree>
    <p:extLst>
      <p:ext uri="{BB962C8B-B14F-4D97-AF65-F5344CB8AC3E}">
        <p14:creationId xmlns:p14="http://schemas.microsoft.com/office/powerpoint/2010/main" val="159209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0229134"/>
                  </p:ext>
                </p:extLst>
              </p:nvPr>
            </p:nvGraphicFramePr>
            <p:xfrm>
              <a:off x="10879586" y="683076"/>
              <a:ext cx="1209436" cy="52660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9436" cy="5266050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182445" ay="2864657" az="95622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79586" y="683076"/>
                <a:ext cx="1209436" cy="526605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3311991" y="5082880"/>
            <a:ext cx="1637513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4949504" y="2986481"/>
            <a:ext cx="6036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Definisane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maksimalne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za koje se može </a:t>
            </a:r>
            <a:r>
              <a:rPr lang="en-US" dirty="0" err="1"/>
              <a:t>promeniti</a:t>
            </a:r>
            <a:endParaRPr lang="en-US" dirty="0"/>
          </a:p>
          <a:p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parametra</a:t>
            </a:r>
            <a:r>
              <a:rPr lang="en-US" dirty="0"/>
              <a:t>. </a:t>
            </a:r>
            <a:r>
              <a:rPr lang="en-US" dirty="0" err="1"/>
              <a:t>Verovatnoća</a:t>
            </a:r>
            <a:r>
              <a:rPr lang="en-US" dirty="0"/>
              <a:t> </a:t>
            </a:r>
            <a:r>
              <a:rPr lang="en-US" dirty="0" err="1"/>
              <a:t>mutacije</a:t>
            </a:r>
            <a:r>
              <a:rPr lang="en-US" dirty="0"/>
              <a:t> je </a:t>
            </a:r>
          </a:p>
          <a:p>
            <a:r>
              <a:rPr lang="en-US" dirty="0" err="1"/>
              <a:t>postavljena</a:t>
            </a:r>
            <a:r>
              <a:rPr lang="en-US" dirty="0"/>
              <a:t> da </a:t>
            </a:r>
            <a:r>
              <a:rPr lang="en-US" dirty="0" err="1"/>
              <a:t>bude</a:t>
            </a:r>
            <a:r>
              <a:rPr lang="en-US" dirty="0"/>
              <a:t> 30% </a:t>
            </a:r>
            <a:r>
              <a:rPr lang="en-US" dirty="0" err="1"/>
              <a:t>dok</a:t>
            </a:r>
            <a:r>
              <a:rPr lang="en-US" dirty="0"/>
              <a:t> se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mutacije</a:t>
            </a:r>
            <a:r>
              <a:rPr lang="en-US" dirty="0"/>
              <a:t> </a:t>
            </a:r>
            <a:r>
              <a:rPr lang="en-US" dirty="0" err="1"/>
              <a:t>dobija</a:t>
            </a:r>
            <a:endParaRPr lang="en-US" dirty="0"/>
          </a:p>
          <a:p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umnožak</a:t>
            </a:r>
            <a:r>
              <a:rPr lang="en-US" dirty="0"/>
              <a:t> </a:t>
            </a:r>
            <a:r>
              <a:rPr lang="en-US" dirty="0" err="1"/>
              <a:t>nasumičnog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maksimalne</a:t>
            </a:r>
            <a:r>
              <a:rPr lang="en-US" dirty="0"/>
              <a:t> </a:t>
            </a:r>
            <a:r>
              <a:rPr lang="en-US" dirty="0" err="1"/>
              <a:t>promene</a:t>
            </a:r>
            <a:endParaRPr lang="en-US" dirty="0"/>
          </a:p>
          <a:p>
            <a:r>
              <a:rPr lang="en-US" dirty="0"/>
              <a:t>za </a:t>
            </a:r>
            <a:r>
              <a:rPr lang="en-US" dirty="0" err="1"/>
              <a:t>dati</a:t>
            </a:r>
            <a:r>
              <a:rPr lang="en-US" dirty="0"/>
              <a:t> parameter.</a:t>
            </a:r>
          </a:p>
        </p:txBody>
      </p:sp>
    </p:spTree>
    <p:extLst>
      <p:ext uri="{BB962C8B-B14F-4D97-AF65-F5344CB8AC3E}">
        <p14:creationId xmlns:p14="http://schemas.microsoft.com/office/powerpoint/2010/main" val="407762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77737"/>
                  </p:ext>
                </p:extLst>
              </p:nvPr>
            </p:nvGraphicFramePr>
            <p:xfrm>
              <a:off x="10851016" y="715680"/>
              <a:ext cx="1266574" cy="5200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66574" cy="5200840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621325" ay="-409934" az="-106541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1016" y="715680"/>
                <a:ext cx="1266574" cy="5200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98181F-F138-4EB7-B400-DA5C7BAA809B}"/>
              </a:ext>
            </a:extLst>
          </p:cNvPr>
          <p:cNvSpPr txBox="1"/>
          <p:nvPr/>
        </p:nvSpPr>
        <p:spPr>
          <a:xfrm>
            <a:off x="1038104" y="3198659"/>
            <a:ext cx="42175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cene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Formiranje</a:t>
            </a:r>
            <a:r>
              <a:rPr lang="en-US" sz="2400" dirty="0"/>
              <a:t> </a:t>
            </a:r>
            <a:r>
              <a:rPr lang="en-US" sz="2400" dirty="0" err="1"/>
              <a:t>jedinki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Rangiranje</a:t>
            </a:r>
            <a:endParaRPr lang="en-US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Selekcija</a:t>
            </a:r>
            <a:endParaRPr lang="en-US" sz="2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Ukrštanje</a:t>
            </a:r>
            <a:endParaRPr lang="en-US" sz="2400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Mutacija</a:t>
            </a:r>
            <a:endParaRPr lang="en-US" sz="2400" dirty="0"/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Elitizam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02270-6A37-4621-9657-1C1B10983D0C}"/>
              </a:ext>
            </a:extLst>
          </p:cNvPr>
          <p:cNvSpPr/>
          <p:nvPr/>
        </p:nvSpPr>
        <p:spPr>
          <a:xfrm>
            <a:off x="3790164" y="5460385"/>
            <a:ext cx="1465441" cy="395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4949504" y="2986481"/>
            <a:ext cx="5615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 bi se </a:t>
            </a:r>
            <a:r>
              <a:rPr lang="en-US" dirty="0" err="1"/>
              <a:t>osiguralo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populacije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generacije</a:t>
            </a:r>
            <a:r>
              <a:rPr lang="en-US" dirty="0"/>
              <a:t> u </a:t>
            </a:r>
            <a:r>
              <a:rPr lang="en-US" dirty="0" err="1"/>
              <a:t>narednu</a:t>
            </a:r>
            <a:r>
              <a:rPr lang="en-US" dirty="0"/>
              <a:t> </a:t>
            </a:r>
            <a:r>
              <a:rPr lang="en-US" dirty="0" err="1"/>
              <a:t>generaciju</a:t>
            </a:r>
            <a:r>
              <a:rPr lang="en-US" dirty="0"/>
              <a:t> ide 10% </a:t>
            </a:r>
            <a:r>
              <a:rPr lang="en-US" dirty="0" err="1"/>
              <a:t>najboljih</a:t>
            </a:r>
            <a:endParaRPr lang="en-US" dirty="0"/>
          </a:p>
          <a:p>
            <a:r>
              <a:rPr lang="en-US" dirty="0" err="1"/>
              <a:t>jedinku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prošle</a:t>
            </a:r>
            <a:r>
              <a:rPr lang="en-US" dirty="0"/>
              <a:t> </a:t>
            </a:r>
            <a:r>
              <a:rPr lang="en-US" dirty="0" err="1"/>
              <a:t>generacije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61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27264" y="2476241"/>
            <a:ext cx="3390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Genetski</a:t>
            </a:r>
            <a:r>
              <a:rPr lang="en-US" sz="2400" dirty="0"/>
              <a:t> </a:t>
            </a:r>
            <a:r>
              <a:rPr lang="en-US" sz="3200" dirty="0" err="1"/>
              <a:t>algoritam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5674040"/>
                  </p:ext>
                </p:extLst>
              </p:nvPr>
            </p:nvGraphicFramePr>
            <p:xfrm>
              <a:off x="10870062" y="702005"/>
              <a:ext cx="1228483" cy="52281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8483" cy="5228191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799648" ay="488852" az="106541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70062" y="702005"/>
                <a:ext cx="1228483" cy="52281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1028D6-3566-4996-9A89-FA6FA6C19237}"/>
              </a:ext>
            </a:extLst>
          </p:cNvPr>
          <p:cNvSpPr txBox="1"/>
          <p:nvPr/>
        </p:nvSpPr>
        <p:spPr>
          <a:xfrm>
            <a:off x="1562557" y="3506598"/>
            <a:ext cx="8704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generaciji</a:t>
            </a:r>
            <a:r>
              <a:rPr lang="en-US" dirty="0"/>
              <a:t> se </a:t>
            </a:r>
            <a:r>
              <a:rPr lang="en-US" dirty="0" err="1"/>
              <a:t>traži</a:t>
            </a:r>
            <a:r>
              <a:rPr lang="en-US" dirty="0"/>
              <a:t> </a:t>
            </a:r>
            <a:r>
              <a:rPr lang="en-US" dirty="0" err="1"/>
              <a:t>jedinka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najbolju</a:t>
            </a:r>
            <a:r>
              <a:rPr lang="en-US" dirty="0"/>
              <a:t> </a:t>
            </a:r>
            <a:r>
              <a:rPr lang="en-US" dirty="0" err="1"/>
              <a:t>preciznost</a:t>
            </a:r>
            <a:r>
              <a:rPr lang="en-US" dirty="0"/>
              <a:t> a </a:t>
            </a:r>
            <a:r>
              <a:rPr lang="en-US" dirty="0" err="1"/>
              <a:t>algoritam</a:t>
            </a:r>
            <a:r>
              <a:rPr lang="en-US" dirty="0"/>
              <a:t> se </a:t>
            </a:r>
            <a:r>
              <a:rPr lang="en-US" dirty="0" err="1"/>
              <a:t>prekida</a:t>
            </a:r>
            <a:r>
              <a:rPr lang="en-US" dirty="0"/>
              <a:t> </a:t>
            </a:r>
            <a:r>
              <a:rPr lang="en-US" dirty="0" err="1"/>
              <a:t>kada</a:t>
            </a:r>
            <a:endParaRPr lang="en-US" dirty="0"/>
          </a:p>
          <a:p>
            <a:r>
              <a:rPr lang="en-US" dirty="0"/>
              <a:t>se u 10 </a:t>
            </a:r>
            <a:r>
              <a:rPr lang="en-US" dirty="0" err="1"/>
              <a:t>uzastopnih</a:t>
            </a:r>
            <a:r>
              <a:rPr lang="en-US" dirty="0"/>
              <a:t> </a:t>
            </a:r>
            <a:r>
              <a:rPr lang="en-US" dirty="0" err="1"/>
              <a:t>generacija</a:t>
            </a:r>
            <a:r>
              <a:rPr lang="en-US" dirty="0"/>
              <a:t>, </a:t>
            </a:r>
            <a:r>
              <a:rPr lang="en-US" dirty="0" err="1"/>
              <a:t>najbolja</a:t>
            </a:r>
            <a:r>
              <a:rPr lang="en-US" dirty="0"/>
              <a:t> </a:t>
            </a:r>
            <a:r>
              <a:rPr lang="en-US" dirty="0" err="1"/>
              <a:t>preciznost</a:t>
            </a:r>
            <a:r>
              <a:rPr lang="en-US" dirty="0"/>
              <a:t> ne </a:t>
            </a:r>
            <a:r>
              <a:rPr lang="en-US" dirty="0" err="1"/>
              <a:t>mnenja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374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1002764" y="2291683"/>
            <a:ext cx="171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Rezultati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769673"/>
                  </p:ext>
                </p:extLst>
              </p:nvPr>
            </p:nvGraphicFramePr>
            <p:xfrm>
              <a:off x="10908154" y="708207"/>
              <a:ext cx="1152298" cy="52157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298" cy="5215786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401121" ay="-1950021" az="-100177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8154" y="708207"/>
                <a:ext cx="1152298" cy="521578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9C2E77-8588-4692-AE3B-A203D96C0E8C}"/>
              </a:ext>
            </a:extLst>
          </p:cNvPr>
          <p:cNvSpPr txBox="1"/>
          <p:nvPr/>
        </p:nvSpPr>
        <p:spPr>
          <a:xfrm>
            <a:off x="1434517" y="3238150"/>
            <a:ext cx="939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dobijanja</a:t>
            </a:r>
            <a:r>
              <a:rPr lang="en-US" dirty="0"/>
              <a:t> </a:t>
            </a:r>
            <a:r>
              <a:rPr lang="en-US" dirty="0" err="1"/>
              <a:t>najboljih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GA, </a:t>
            </a:r>
            <a:r>
              <a:rPr lang="en-US" dirty="0" err="1"/>
              <a:t>računata</a:t>
            </a:r>
            <a:r>
              <a:rPr lang="en-US" dirty="0"/>
              <a:t> je </a:t>
            </a:r>
            <a:r>
              <a:rPr lang="en-US" dirty="0" err="1"/>
              <a:t>tačnost</a:t>
            </a:r>
            <a:r>
              <a:rPr lang="en-US" dirty="0"/>
              <a:t>, </a:t>
            </a:r>
            <a:r>
              <a:rPr lang="en-US" dirty="0" err="1"/>
              <a:t>preciznost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procenta</a:t>
            </a:r>
            <a:r>
              <a:rPr lang="en-US" dirty="0"/>
              <a:t> </a:t>
            </a:r>
          </a:p>
          <a:p>
            <a:r>
              <a:rPr lang="en-US" dirty="0" err="1"/>
              <a:t>Pravih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procentom</a:t>
            </a:r>
            <a:r>
              <a:rPr lang="en-US" dirty="0"/>
              <a:t> </a:t>
            </a:r>
            <a:r>
              <a:rPr lang="en-US" dirty="0" err="1"/>
              <a:t>lažnih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03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565746"/>
                  </p:ext>
                </p:extLst>
              </p:nvPr>
            </p:nvGraphicFramePr>
            <p:xfrm>
              <a:off x="1504239" y="609471"/>
              <a:ext cx="1247531" cy="5075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7531" cy="5075830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0466" ay="-1399835" az="-3889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239" y="609471"/>
                <a:ext cx="1247531" cy="50758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3422708" y="2105637"/>
            <a:ext cx="74494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Sadržaj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Težina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problem </a:t>
            </a:r>
            <a:r>
              <a:rPr lang="en-US" sz="2400" dirty="0" err="1"/>
              <a:t>zadatka</a:t>
            </a:r>
            <a:r>
              <a:rPr lang="en-US" sz="2400" dirty="0"/>
              <a:t> (</a:t>
            </a:r>
            <a:r>
              <a:rPr lang="en-US" sz="2400" dirty="0" err="1"/>
              <a:t>ideje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Genetski</a:t>
            </a:r>
            <a:r>
              <a:rPr lang="en-US" sz="2400" dirty="0"/>
              <a:t> </a:t>
            </a:r>
            <a:r>
              <a:rPr lang="en-US" sz="2400" dirty="0" err="1"/>
              <a:t>algoritam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Rezultati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45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5067991" y="1657347"/>
            <a:ext cx="171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Rezultati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4093143"/>
                  </p:ext>
                </p:extLst>
              </p:nvPr>
            </p:nvGraphicFramePr>
            <p:xfrm>
              <a:off x="10898631" y="711221"/>
              <a:ext cx="1171343" cy="5209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1343" cy="5209757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7053500" ay="-4090149" az="-71606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8631" y="711221"/>
                <a:ext cx="1171343" cy="520975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9C2E77-8588-4692-AE3B-A203D96C0E8C}"/>
              </a:ext>
            </a:extLst>
          </p:cNvPr>
          <p:cNvSpPr txBox="1"/>
          <p:nvPr/>
        </p:nvSpPr>
        <p:spPr>
          <a:xfrm>
            <a:off x="131548" y="2242122"/>
            <a:ext cx="939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dobijanja</a:t>
            </a:r>
            <a:r>
              <a:rPr lang="en-US" dirty="0"/>
              <a:t> </a:t>
            </a:r>
            <a:r>
              <a:rPr lang="en-US" dirty="0" err="1"/>
              <a:t>najboljih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GA, </a:t>
            </a:r>
            <a:r>
              <a:rPr lang="en-US" dirty="0" err="1"/>
              <a:t>računata</a:t>
            </a:r>
            <a:r>
              <a:rPr lang="en-US" dirty="0"/>
              <a:t> je </a:t>
            </a:r>
            <a:r>
              <a:rPr lang="en-US" dirty="0" err="1"/>
              <a:t>tačnost</a:t>
            </a:r>
            <a:r>
              <a:rPr lang="en-US" dirty="0"/>
              <a:t>, </a:t>
            </a:r>
            <a:r>
              <a:rPr lang="en-US" dirty="0" err="1"/>
              <a:t>preciznost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procenta</a:t>
            </a:r>
            <a:r>
              <a:rPr lang="en-US" dirty="0"/>
              <a:t> </a:t>
            </a:r>
          </a:p>
          <a:p>
            <a:r>
              <a:rPr lang="en-US" dirty="0" err="1"/>
              <a:t>Pravih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procentom</a:t>
            </a:r>
            <a:r>
              <a:rPr lang="en-US" dirty="0"/>
              <a:t> </a:t>
            </a:r>
            <a:r>
              <a:rPr lang="en-US" dirty="0" err="1"/>
              <a:t>lažnih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3E187-01CD-411B-9183-D155355C02A9}"/>
              </a:ext>
            </a:extLst>
          </p:cNvPr>
          <p:cNvSpPr txBox="1"/>
          <p:nvPr/>
        </p:nvSpPr>
        <p:spPr>
          <a:xfrm>
            <a:off x="906011" y="3059668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</a:t>
            </a:r>
            <a:r>
              <a:rPr lang="en-US" dirty="0" err="1"/>
              <a:t>skup</a:t>
            </a:r>
            <a:r>
              <a:rPr lang="en-US" dirty="0"/>
              <a:t> (80% </a:t>
            </a:r>
            <a:r>
              <a:rPr lang="en-US" dirty="0" err="1"/>
              <a:t>uzoraka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03C19-6CF2-414F-8598-F4D76B22CB77}"/>
              </a:ext>
            </a:extLst>
          </p:cNvPr>
          <p:cNvSpPr txBox="1"/>
          <p:nvPr/>
        </p:nvSpPr>
        <p:spPr>
          <a:xfrm>
            <a:off x="6339928" y="3059668"/>
            <a:ext cx="24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skup</a:t>
            </a:r>
            <a:r>
              <a:rPr lang="en-US" dirty="0"/>
              <a:t> (20% </a:t>
            </a:r>
            <a:r>
              <a:rPr lang="en-US" dirty="0" err="1"/>
              <a:t>uzoraka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6B5D8-9B5C-4BDF-92DE-C5BAAD87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3" y="4043232"/>
            <a:ext cx="4152900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906F3-49EC-4467-BC97-281B0F05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77" y="4043232"/>
            <a:ext cx="329565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6B3C1-DC4B-4D04-AE34-7B60942036A0}"/>
              </a:ext>
            </a:extLst>
          </p:cNvPr>
          <p:cNvSpPr txBox="1"/>
          <p:nvPr/>
        </p:nvSpPr>
        <p:spPr>
          <a:xfrm>
            <a:off x="178229" y="6160925"/>
            <a:ext cx="11820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Treba</a:t>
            </a:r>
            <a:r>
              <a:rPr lang="en-US" sz="1400" dirty="0"/>
              <a:t> </a:t>
            </a:r>
            <a:r>
              <a:rPr lang="en-US" sz="1400" dirty="0" err="1"/>
              <a:t>naglasiti</a:t>
            </a:r>
            <a:r>
              <a:rPr lang="en-US" sz="1400" dirty="0"/>
              <a:t> da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navedeni</a:t>
            </a:r>
            <a:r>
              <a:rPr lang="en-US" sz="1400" dirty="0"/>
              <a:t> </a:t>
            </a:r>
            <a:r>
              <a:rPr lang="en-US" sz="1400" dirty="0" err="1"/>
              <a:t>rezultati</a:t>
            </a:r>
            <a:r>
              <a:rPr lang="en-US" sz="1400" dirty="0"/>
              <a:t> </a:t>
            </a:r>
            <a:r>
              <a:rPr lang="en-US" sz="1400" dirty="0" err="1"/>
              <a:t>dobijeni</a:t>
            </a:r>
            <a:r>
              <a:rPr lang="en-US" sz="1400" dirty="0"/>
              <a:t> </a:t>
            </a:r>
            <a:r>
              <a:rPr lang="en-US" sz="1400" dirty="0" err="1"/>
              <a:t>nakon</a:t>
            </a:r>
            <a:r>
              <a:rPr lang="en-US" sz="1400" dirty="0"/>
              <a:t> </a:t>
            </a:r>
            <a:r>
              <a:rPr lang="en-US" sz="1400" dirty="0" err="1"/>
              <a:t>pokretanja</a:t>
            </a:r>
            <a:r>
              <a:rPr lang="en-US" sz="1400" dirty="0"/>
              <a:t> </a:t>
            </a:r>
            <a:r>
              <a:rPr lang="en-US" sz="1400" dirty="0" err="1"/>
              <a:t>algoritma</a:t>
            </a:r>
            <a:r>
              <a:rPr lang="en-US" sz="1400" dirty="0"/>
              <a:t> </a:t>
            </a:r>
            <a:r>
              <a:rPr lang="en-US" sz="1400" dirty="0" err="1"/>
              <a:t>nad</a:t>
            </a:r>
            <a:r>
              <a:rPr lang="en-US" sz="1400" dirty="0"/>
              <a:t> </a:t>
            </a:r>
            <a:r>
              <a:rPr lang="en-US" sz="1400" dirty="0" err="1"/>
              <a:t>jednim</a:t>
            </a:r>
            <a:r>
              <a:rPr lang="en-US" sz="1400" dirty="0"/>
              <a:t> </a:t>
            </a:r>
            <a:r>
              <a:rPr lang="en-US" sz="1400" dirty="0" err="1"/>
              <a:t>skupom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, </a:t>
            </a:r>
            <a:r>
              <a:rPr lang="en-US" sz="1400" dirty="0" err="1"/>
              <a:t>i</a:t>
            </a:r>
            <a:r>
              <a:rPr lang="en-US" sz="1400" dirty="0"/>
              <a:t> da se za </a:t>
            </a:r>
            <a:r>
              <a:rPr lang="en-US" sz="1400" dirty="0" err="1"/>
              <a:t>neki</a:t>
            </a:r>
            <a:r>
              <a:rPr lang="en-US" sz="1400" dirty="0"/>
              <a:t> </a:t>
            </a:r>
            <a:r>
              <a:rPr lang="en-US" sz="1400" dirty="0" err="1"/>
              <a:t>drugi</a:t>
            </a:r>
            <a:r>
              <a:rPr lang="en-US" sz="1400" dirty="0"/>
              <a:t> </a:t>
            </a:r>
            <a:r>
              <a:rPr lang="en-US" sz="1400" dirty="0" err="1"/>
              <a:t>skup</a:t>
            </a:r>
            <a:r>
              <a:rPr lang="en-US" sz="1400" dirty="0"/>
              <a:t> </a:t>
            </a:r>
            <a:r>
              <a:rPr lang="en-US" sz="1400" dirty="0" err="1"/>
              <a:t>dobijaju</a:t>
            </a:r>
            <a:r>
              <a:rPr lang="en-US" sz="1400" dirty="0"/>
              <a:t> </a:t>
            </a:r>
            <a:r>
              <a:rPr lang="en-US" sz="1400" dirty="0" err="1"/>
              <a:t>drugačiji</a:t>
            </a:r>
            <a:r>
              <a:rPr lang="en-US" sz="1400" dirty="0"/>
              <a:t> </a:t>
            </a:r>
            <a:r>
              <a:rPr lang="en-US" sz="1400" dirty="0" err="1"/>
              <a:t>rezultati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238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5067991" y="1657347"/>
            <a:ext cx="171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Rezultati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08154" y="708207"/>
              <a:ext cx="1152298" cy="52157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298" cy="5215786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401121" ay="-1950021" az="-100177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2B04C300-B679-435B-B8A8-86C828B82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8154" y="708207"/>
                <a:ext cx="1152298" cy="5215786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1B149B-7BE7-4D54-B356-75CDBC54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8" y="2715935"/>
            <a:ext cx="2398408" cy="2890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7EBD0-7849-4540-8CDC-8FFFF7CF6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171" y="2133584"/>
            <a:ext cx="2211088" cy="2590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BA981-472E-4CD4-8738-5EDDCBD83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072" y="2933585"/>
            <a:ext cx="2828970" cy="33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206958"/>
                  </p:ext>
                </p:extLst>
              </p:nvPr>
            </p:nvGraphicFramePr>
            <p:xfrm>
              <a:off x="9919747" y="1298282"/>
              <a:ext cx="1647502" cy="51614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47502" cy="5161403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9063" ay="-1767947" az="-100014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9747" y="1298282"/>
                <a:ext cx="1647502" cy="516140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771787" y="1955436"/>
            <a:ext cx="7449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Težina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problem </a:t>
            </a:r>
            <a:r>
              <a:rPr lang="en-US" sz="3200" dirty="0" err="1"/>
              <a:t>zadatka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3BADA-100E-4390-AF8D-5DF46D2D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02" y="2768367"/>
            <a:ext cx="2802401" cy="3424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0420-A10F-40B4-9796-C917A4C5B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15" y="2774228"/>
            <a:ext cx="2802400" cy="34126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FBC6A6B-D927-4B5F-A562-90A8CA61BA1B}"/>
              </a:ext>
            </a:extLst>
          </p:cNvPr>
          <p:cNvSpPr/>
          <p:nvPr/>
        </p:nvSpPr>
        <p:spPr>
          <a:xfrm>
            <a:off x="4496499" y="3967993"/>
            <a:ext cx="1441840" cy="8137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img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**(1/4)</a:t>
            </a:r>
          </a:p>
        </p:txBody>
      </p:sp>
    </p:spTree>
    <p:extLst>
      <p:ext uri="{BB962C8B-B14F-4D97-AF65-F5344CB8AC3E}">
        <p14:creationId xmlns:p14="http://schemas.microsoft.com/office/powerpoint/2010/main" val="410699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654888"/>
                  </p:ext>
                </p:extLst>
              </p:nvPr>
            </p:nvGraphicFramePr>
            <p:xfrm>
              <a:off x="305699" y="2532240"/>
              <a:ext cx="932174" cy="39951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174" cy="3995159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34217" ay="-1759472" az="-1293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2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699" y="2532240"/>
                <a:ext cx="932174" cy="39951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771787" y="1955436"/>
            <a:ext cx="7449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Pragovanje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45C2-0DA6-4736-84BC-5B3F0F5A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304" y="2777218"/>
            <a:ext cx="2824670" cy="3505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D1DAF-2E7F-4D24-ADE0-F8CB22FF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777219"/>
            <a:ext cx="2943225" cy="350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093484-59F9-4FA0-8DE4-FF4552F3A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239" y="1817883"/>
            <a:ext cx="2802400" cy="3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5699" y="2532240"/>
              <a:ext cx="932174" cy="39951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174" cy="3995159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34217" ay="-1759472" az="-1293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2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699" y="2532240"/>
                <a:ext cx="932174" cy="39951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771787" y="1955436"/>
            <a:ext cx="7449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Pragovanje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0C19A-0C37-48CA-B70A-258B3027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688" y="2823518"/>
            <a:ext cx="2771610" cy="341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40C38-0B5C-429F-B569-1DBB93443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580" y="2823518"/>
            <a:ext cx="2802400" cy="3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752112"/>
                  </p:ext>
                </p:extLst>
              </p:nvPr>
            </p:nvGraphicFramePr>
            <p:xfrm rot="3107934">
              <a:off x="9194660" y="-279245"/>
              <a:ext cx="989245" cy="3986622"/>
            </p:xfrm>
            <a:graphic>
              <a:graphicData uri="http://schemas.microsoft.com/office/drawing/2017/model3d">
                <am3d:model3d r:embed="rId3">
                  <am3d:spPr>
                    <a:xfrm rot="3107934">
                      <a:off x="0" y="0"/>
                      <a:ext cx="989245" cy="3986622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41228" ay="1847626" az="104068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21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107934">
                <a:off x="9194660" y="-279245"/>
                <a:ext cx="989245" cy="39866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937556" y="1714066"/>
            <a:ext cx="640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Detekcija</a:t>
            </a:r>
            <a:r>
              <a:rPr lang="en-US" sz="3200" dirty="0"/>
              <a:t> </a:t>
            </a:r>
            <a:r>
              <a:rPr lang="en-US" sz="3200" dirty="0" err="1"/>
              <a:t>ivice</a:t>
            </a:r>
            <a:r>
              <a:rPr lang="en-US" sz="3200" dirty="0"/>
              <a:t> (Otsu,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naknadnom</a:t>
            </a:r>
            <a:r>
              <a:rPr lang="en-US" sz="3200" dirty="0"/>
              <a:t> </a:t>
            </a:r>
            <a:r>
              <a:rPr lang="en-US" sz="3200" dirty="0" err="1"/>
              <a:t>dilatacijom</a:t>
            </a:r>
            <a:r>
              <a:rPr lang="en-US" sz="3200" dirty="0"/>
              <a:t>):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6E712-B525-4517-B829-2F9E980E5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123" y="3020498"/>
            <a:ext cx="2909967" cy="3534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F8422-6C79-401C-A078-4F43C2AD3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7" y="3020499"/>
            <a:ext cx="2971800" cy="3533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06567-2937-4E99-B324-61CEC92B3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611" y="3601768"/>
            <a:ext cx="2496778" cy="30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107934">
              <a:off x="9194660" y="-279245"/>
              <a:ext cx="989245" cy="3986622"/>
            </p:xfrm>
            <a:graphic>
              <a:graphicData uri="http://schemas.microsoft.com/office/drawing/2017/model3d">
                <am3d:model3d r:embed="rId3">
                  <am3d:spPr>
                    <a:xfrm rot="3107934">
                      <a:off x="0" y="0"/>
                      <a:ext cx="989245" cy="3986622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41228" ay="1847626" az="104068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21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107934">
                <a:off x="9194660" y="-279245"/>
                <a:ext cx="989245" cy="39866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918506" y="1592769"/>
            <a:ext cx="5580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Detekcija</a:t>
            </a:r>
            <a:r>
              <a:rPr lang="en-US" sz="3200" dirty="0"/>
              <a:t> </a:t>
            </a:r>
            <a:r>
              <a:rPr lang="en-US" sz="3200" dirty="0" err="1"/>
              <a:t>ivice</a:t>
            </a:r>
            <a:r>
              <a:rPr lang="en-US" sz="3200" dirty="0"/>
              <a:t> (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dilatacijom</a:t>
            </a:r>
            <a:r>
              <a:rPr lang="en-US" sz="3200" dirty="0"/>
              <a:t>):</a:t>
            </a:r>
          </a:p>
          <a:p>
            <a:r>
              <a:rPr lang="en-US" sz="3200" dirty="0"/>
              <a:t> - Unsharp masking</a:t>
            </a:r>
          </a:p>
          <a:p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606567-2937-4E99-B324-61CEC92B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97" y="2793288"/>
            <a:ext cx="2845093" cy="3495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FDCC6-2433-4CC8-BB16-9945CBF8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54" y="3092580"/>
            <a:ext cx="2828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9B99E-B635-4D0B-9363-9353D742E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943" y="3999486"/>
            <a:ext cx="1685925" cy="2800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555CA-AB54-4B10-B605-248ACFBB8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8362" y="4051874"/>
            <a:ext cx="16287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2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4FB-8A09-4749-9822-A3C3C74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331"/>
            <a:ext cx="9144000" cy="1438243"/>
          </a:xfrm>
        </p:spPr>
        <p:txBody>
          <a:bodyPr>
            <a:normAutofit/>
          </a:bodyPr>
          <a:lstStyle/>
          <a:p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4117021"/>
                  </p:ext>
                </p:extLst>
              </p:nvPr>
            </p:nvGraphicFramePr>
            <p:xfrm rot="19898189">
              <a:off x="10558767" y="101847"/>
              <a:ext cx="798236" cy="3216863"/>
            </p:xfrm>
            <a:graphic>
              <a:graphicData uri="http://schemas.microsoft.com/office/drawing/2017/model3d">
                <am3d:model3d r:embed="rId2">
                  <am3d:spPr>
                    <a:xfrm rot="19898189">
                      <a:off x="0" y="0"/>
                      <a:ext cx="798236" cy="3216863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41228" ay="1847626" az="104068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96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g And Foot Bones">
                <a:extLst>
                  <a:ext uri="{FF2B5EF4-FFF2-40B4-BE49-F238E27FC236}">
                    <a16:creationId xmlns:a16="http://schemas.microsoft.com/office/drawing/2014/main" id="{A730449C-0470-4995-BD9E-39A048356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898189">
                <a:off x="10558767" y="101847"/>
                <a:ext cx="798236" cy="321686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E02D7-BAD9-424D-B8AB-9E7B63953481}"/>
              </a:ext>
            </a:extLst>
          </p:cNvPr>
          <p:cNvSpPr txBox="1"/>
          <p:nvPr/>
        </p:nvSpPr>
        <p:spPr>
          <a:xfrm>
            <a:off x="937556" y="1714066"/>
            <a:ext cx="5580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Logičko</a:t>
            </a:r>
            <a:r>
              <a:rPr lang="en-US" sz="3200" dirty="0"/>
              <a:t> </a:t>
            </a:r>
            <a:r>
              <a:rPr lang="en-US" sz="3200" dirty="0" err="1"/>
              <a:t>množenje</a:t>
            </a:r>
            <a:r>
              <a:rPr lang="en-US" sz="3200" dirty="0"/>
              <a:t> </a:t>
            </a:r>
            <a:r>
              <a:rPr lang="en-US" sz="3200" dirty="0" err="1"/>
              <a:t>slika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F9EC9-FCB0-4734-899E-B6E979CA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2332597"/>
            <a:ext cx="2153450" cy="2592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A1353-BE79-4952-8B36-52A0344C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81" y="3990196"/>
            <a:ext cx="1898084" cy="230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0BC80-74FC-4F85-9184-1172BB490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808" y="3026563"/>
            <a:ext cx="1898084" cy="236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C25CF-CD38-4751-825C-5C75964CE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0718" y="4024266"/>
            <a:ext cx="1830567" cy="2239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62138F-C7A8-4C11-A1AA-F4242D50A0AF}"/>
              </a:ext>
            </a:extLst>
          </p:cNvPr>
          <p:cNvSpPr txBox="1"/>
          <p:nvPr/>
        </p:nvSpPr>
        <p:spPr>
          <a:xfrm>
            <a:off x="436228" y="5143933"/>
            <a:ext cx="179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Prosvetljena</a:t>
            </a:r>
            <a:r>
              <a:rPr lang="en-US" dirty="0"/>
              <a:t> </a:t>
            </a:r>
            <a:r>
              <a:rPr lang="en-US" dirty="0" err="1"/>
              <a:t>slika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DA121-F181-4CC6-953E-9ED8B6BFD8CA}"/>
              </a:ext>
            </a:extLst>
          </p:cNvPr>
          <p:cNvSpPr txBox="1"/>
          <p:nvPr/>
        </p:nvSpPr>
        <p:spPr>
          <a:xfrm>
            <a:off x="2650278" y="3596655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Pragovana</a:t>
            </a:r>
            <a:r>
              <a:rPr lang="en-US" dirty="0"/>
              <a:t> </a:t>
            </a:r>
            <a:r>
              <a:rPr lang="en-US" dirty="0" err="1"/>
              <a:t>slika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4463D-B770-4066-B4A0-9484543627F4}"/>
              </a:ext>
            </a:extLst>
          </p:cNvPr>
          <p:cNvSpPr txBox="1"/>
          <p:nvPr/>
        </p:nvSpPr>
        <p:spPr>
          <a:xfrm>
            <a:off x="6054104" y="5472116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Detekcija</a:t>
            </a:r>
            <a:r>
              <a:rPr lang="en-US" dirty="0"/>
              <a:t> </a:t>
            </a:r>
            <a:r>
              <a:rPr lang="en-US" dirty="0" err="1"/>
              <a:t>ivice</a:t>
            </a:r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22E04AD-1D93-466C-8C36-08D0BB95160D}"/>
              </a:ext>
            </a:extLst>
          </p:cNvPr>
          <p:cNvSpPr/>
          <p:nvPr/>
        </p:nvSpPr>
        <p:spPr>
          <a:xfrm>
            <a:off x="4627395" y="4211273"/>
            <a:ext cx="1236510" cy="1077218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EE443758-EC94-4CED-A696-141FCB45ABC9}"/>
              </a:ext>
            </a:extLst>
          </p:cNvPr>
          <p:cNvSpPr/>
          <p:nvPr/>
        </p:nvSpPr>
        <p:spPr>
          <a:xfrm>
            <a:off x="8112154" y="4749882"/>
            <a:ext cx="1115736" cy="538609"/>
          </a:xfrm>
          <a:prstGeom prst="mathEqua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E963D-F410-4CAB-9580-15EB91D34093}"/>
              </a:ext>
            </a:extLst>
          </p:cNvPr>
          <p:cNvSpPr txBox="1"/>
          <p:nvPr/>
        </p:nvSpPr>
        <p:spPr>
          <a:xfrm>
            <a:off x="9327135" y="3358108"/>
            <a:ext cx="211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koje </a:t>
            </a:r>
          </a:p>
          <a:p>
            <a:r>
              <a:rPr lang="en-US" dirty="0"/>
              <a:t>se </a:t>
            </a:r>
            <a:r>
              <a:rPr lang="en-US" dirty="0" err="1"/>
              <a:t>odlučuje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5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4E041-DC6E-4943-ACCF-BBA8F246E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546" y="2566558"/>
            <a:ext cx="2962275" cy="35909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3FC30F-E4B5-4232-9CB0-1A1418A71708}"/>
              </a:ext>
            </a:extLst>
          </p:cNvPr>
          <p:cNvSpPr txBox="1">
            <a:spLocks/>
          </p:cNvSpPr>
          <p:nvPr/>
        </p:nvSpPr>
        <p:spPr>
          <a:xfrm>
            <a:off x="1351546" y="219104"/>
            <a:ext cx="9144000" cy="14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Otkrivanje</a:t>
            </a:r>
            <a:r>
              <a:rPr lang="en-US" sz="4800" dirty="0"/>
              <a:t> </a:t>
            </a:r>
            <a:r>
              <a:rPr lang="en-US" sz="4800" dirty="0" err="1"/>
              <a:t>prisustva</a:t>
            </a:r>
            <a:r>
              <a:rPr lang="en-US" sz="4800" dirty="0"/>
              <a:t> </a:t>
            </a:r>
            <a:r>
              <a:rPr lang="en-US" sz="4800" dirty="0" err="1"/>
              <a:t>implanta</a:t>
            </a:r>
            <a:r>
              <a:rPr lang="en-US" sz="4800" dirty="0"/>
              <a:t> u </a:t>
            </a:r>
            <a:r>
              <a:rPr lang="en-US" sz="4800" dirty="0" err="1"/>
              <a:t>rendgenskim</a:t>
            </a:r>
            <a:r>
              <a:rPr lang="en-US" sz="4800" dirty="0"/>
              <a:t> </a:t>
            </a:r>
            <a:r>
              <a:rPr lang="en-US" sz="4800" dirty="0" err="1"/>
              <a:t>snimcima</a:t>
            </a:r>
            <a:endParaRPr lang="en-US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eg And Foot Bones">
                <a:extLst>
                  <a:ext uri="{FF2B5EF4-FFF2-40B4-BE49-F238E27FC236}">
                    <a16:creationId xmlns:a16="http://schemas.microsoft.com/office/drawing/2014/main" id="{C4F1C9FB-20AB-4A4C-8D08-C32B1BB61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156947"/>
                  </p:ext>
                </p:extLst>
              </p:nvPr>
            </p:nvGraphicFramePr>
            <p:xfrm rot="1531191">
              <a:off x="6436898" y="2078316"/>
              <a:ext cx="1108195" cy="3899950"/>
            </p:xfrm>
            <a:graphic>
              <a:graphicData uri="http://schemas.microsoft.com/office/drawing/2017/model3d">
                <am3d:model3d r:embed="rId3">
                  <am3d:spPr>
                    <a:xfrm rot="1531191">
                      <a:off x="0" y="0"/>
                      <a:ext cx="1108195" cy="3899950"/>
                    </a:xfrm>
                    <a:prstGeom prst="rect">
                      <a:avLst/>
                    </a:prstGeom>
                  </am3d:spPr>
                  <am3d:camera>
                    <am3d:pos x="0" y="0" z="4918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11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32832" ay="798371" az="-107614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eg And Foot Bones">
                <a:extLst>
                  <a:ext uri="{FF2B5EF4-FFF2-40B4-BE49-F238E27FC236}">
                    <a16:creationId xmlns:a16="http://schemas.microsoft.com/office/drawing/2014/main" id="{C4F1C9FB-20AB-4A4C-8D08-C32B1BB61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31191">
                <a:off x="6436898" y="2078316"/>
                <a:ext cx="1108195" cy="38999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D45FE9-D7C4-4EFB-BB48-F1F1FD328DA1}"/>
              </a:ext>
            </a:extLst>
          </p:cNvPr>
          <p:cNvSpPr txBox="1"/>
          <p:nvPr/>
        </p:nvSpPr>
        <p:spPr>
          <a:xfrm>
            <a:off x="933864" y="2967335"/>
            <a:ext cx="4716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Uklanjanje</a:t>
            </a:r>
            <a:r>
              <a:rPr lang="en-US" sz="2400" dirty="0"/>
              <a:t> </a:t>
            </a:r>
            <a:r>
              <a:rPr lang="en-US" sz="2400" dirty="0" err="1"/>
              <a:t>smetnji</a:t>
            </a:r>
            <a:r>
              <a:rPr lang="en-US" sz="2400" dirty="0"/>
              <a:t> koje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strane</a:t>
            </a:r>
            <a:r>
              <a:rPr lang="en-US" sz="2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63544-6E22-49FA-9670-151E49B90569}"/>
              </a:ext>
            </a:extLst>
          </p:cNvPr>
          <p:cNvSpPr txBox="1"/>
          <p:nvPr/>
        </p:nvSpPr>
        <p:spPr>
          <a:xfrm>
            <a:off x="9553021" y="5103408"/>
            <a:ext cx="239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 je </a:t>
            </a:r>
            <a:r>
              <a:rPr lang="en-US" dirty="0" err="1"/>
              <a:t>što</a:t>
            </a:r>
            <a:r>
              <a:rPr lang="en-US" dirty="0"/>
              <a:t> se može </a:t>
            </a:r>
            <a:r>
              <a:rPr lang="en-US" dirty="0" err="1"/>
              <a:t>desiti</a:t>
            </a:r>
            <a:r>
              <a:rPr lang="en-US" dirty="0"/>
              <a:t> da je implant van </a:t>
            </a:r>
            <a:r>
              <a:rPr lang="en-US" dirty="0" err="1"/>
              <a:t>kruga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45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625</Words>
  <Application>Microsoft Office PowerPoint</Application>
  <PresentationFormat>Widescreen</PresentationFormat>
  <Paragraphs>151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Otkrivanje prisustva implanta u rendgenskim snimcima</vt:lpstr>
      <vt:lpstr>Otkrivanje prisustva implanta u rendgenskim snimcima</vt:lpstr>
      <vt:lpstr>Otkrivanje prisustva implanta u rendgenskim snimcima</vt:lpstr>
      <vt:lpstr>Otkrivanje prisustva implanta u rendgenskim snimcima</vt:lpstr>
      <vt:lpstr>Otkrivanje prisustva implanta u rendgenskim snimcima</vt:lpstr>
      <vt:lpstr>Otkrivanje prisustva implanta u rendgenskim snimcima</vt:lpstr>
      <vt:lpstr>Otkrivanje prisustva implanta u rendgenskim snimcima</vt:lpstr>
      <vt:lpstr>Otkrivanje prisustva implanta u rendgenskim snimcima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Otkrivanje prisustva implanta u rendgenskim snimcima</dc:title>
  <dc:creator>Miroslav Đoćoš</dc:creator>
  <cp:lastModifiedBy>Miroslav Đoćoš</cp:lastModifiedBy>
  <cp:revision>17</cp:revision>
  <dcterms:created xsi:type="dcterms:W3CDTF">2023-06-08T23:38:51Z</dcterms:created>
  <dcterms:modified xsi:type="dcterms:W3CDTF">2023-06-17T11:23:39Z</dcterms:modified>
</cp:coreProperties>
</file>